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94" r:id="rId13"/>
    <p:sldId id="295" r:id="rId14"/>
    <p:sldId id="296" r:id="rId15"/>
    <p:sldId id="297" r:id="rId16"/>
    <p:sldId id="298" r:id="rId17"/>
    <p:sldId id="287" r:id="rId18"/>
    <p:sldId id="299" r:id="rId19"/>
    <p:sldId id="300" r:id="rId20"/>
    <p:sldId id="290" r:id="rId21"/>
    <p:sldId id="301" r:id="rId22"/>
    <p:sldId id="302" r:id="rId23"/>
    <p:sldId id="303" r:id="rId24"/>
    <p:sldId id="304" r:id="rId25"/>
    <p:sldId id="292" r:id="rId26"/>
    <p:sldId id="257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65012D6-1C5C-4624-962E-2EA65A561176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8303898-C46A-4172-A13F-B5FC6F93F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7E1C4-8896-4144-A41D-A62199D71FA1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C19E2-6CB1-4C92-A8AD-2AD37D8A4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E40A5-FC0B-44E3-9A15-DCDCD64A8440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C962F-FB27-466D-913B-17B31A597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0ADEC-9FBB-4E67-B3FA-9CC4117D0A50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14EAE-7104-437C-B957-B45F19481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2D81F-77DE-44F3-AAA3-A95DF6A8CF49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D0842-E79A-4C4B-86AB-95EF6A7806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C5E15-067D-4814-A69C-B0A772E9F79F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10D2D-CB4E-409D-9981-890C7518AE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1FD58-361D-4CD5-A6B1-C990B48DBF4B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B7626-4B17-45D9-BBDF-790A05920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4824D-2DC9-44F6-A20D-5A3D389ACB33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4DE38-FC06-4498-9677-A916A8B15C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4B9DD-5DCC-481E-9832-9AA870E4B7F5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8620C-17D5-4E96-953E-8675FE891F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85CAA-CEC5-4A5F-B5B7-41D06ED0AA7E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1D659-4361-4F55-A1B1-019964FBB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14DCE2-30FE-4820-B53D-620D3F0FD0C5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F81FE3-0356-447A-B5F1-C0051412C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B4812-2A13-491D-ABA1-913C85285EA2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FE19A-7A0E-4E64-99AF-4FB07B3CC4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21F12B9-18BA-4FD5-9CF6-0FFE9C412307}" type="datetimeFigureOut">
              <a:rPr lang="ru-RU"/>
              <a:pPr>
                <a:defRPr/>
              </a:pPr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CBC1BC-7DCF-49D0-A0CF-4D7BFE62BB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9.gif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6.jpeg"/><Relationship Id="rId7" Type="http://schemas.openxmlformats.org/officeDocument/2006/relationships/image" Target="../media/image4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47.pn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12.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434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2852738"/>
            <a:ext cx="2089150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0" descr="http://www.voblasti.ru/sites/default/files/domik2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3213100"/>
            <a:ext cx="2303462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s://i.pinimg.com/736x/f4/c4/51/f4c451b0a074144587054a4c011a1f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48338" y="3590925"/>
            <a:ext cx="3262312" cy="4352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3555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07950" y="549275"/>
            <a:ext cx="4608513" cy="2043113"/>
          </a:xfrm>
          <a:prstGeom prst="cloudCallout">
            <a:avLst>
              <a:gd name="adj1" fmla="val -5095"/>
              <a:gd name="adj2" fmla="val 87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птицу с длинными ногами, которая очень любит есть лягушек?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300788" y="1268413"/>
            <a:ext cx="2303462" cy="1081087"/>
          </a:xfrm>
          <a:prstGeom prst="cloudCallout">
            <a:avLst>
              <a:gd name="adj1" fmla="val -32992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Цапля.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pixelbrush.ru/uploads/posts/2013-06/1372405212_0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3429000"/>
            <a:ext cx="1944687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4579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07950" y="549275"/>
            <a:ext cx="4608513" cy="2043113"/>
          </a:xfrm>
          <a:prstGeom prst="cloudCallout">
            <a:avLst>
              <a:gd name="adj1" fmla="val -5095"/>
              <a:gd name="adj2" fmla="val 87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Четыре ноги, а ходить не может.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6300788" y="1268413"/>
            <a:ext cx="2303462" cy="1081087"/>
          </a:xfrm>
          <a:prstGeom prst="cloudCallout">
            <a:avLst>
              <a:gd name="adj1" fmla="val -32992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Стол.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D:\клипарты\мебель\07129f92d5b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3938" y="4076700"/>
            <a:ext cx="1781175" cy="183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G:\Разработки  2 класс 23-24\Холодова методички и уроки 2 класс\2 класс Умники и умницы новый\Умники и умницы 1 часть\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350" y="1341438"/>
            <a:ext cx="6170613" cy="338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620713"/>
            <a:ext cx="8893175" cy="4762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C00000"/>
                </a:solidFill>
              </a:rPr>
              <a:t>1.Вычеркни за 2 минуты только те фигуры, которые даны на образце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25603" name="Picture 2" descr="Детский кегельбан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7763" y="4222750"/>
            <a:ext cx="2736850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5F4F9"/>
              </a:clrFrom>
              <a:clrTo>
                <a:srgbClr val="F5F4F9">
                  <a:alpha val="0"/>
                </a:srgbClr>
              </a:clrTo>
            </a:clrChange>
          </a:blip>
          <a:srcRect l="48035" t="24515" r="44312" b="73216"/>
          <a:stretch>
            <a:fillRect/>
          </a:stretch>
        </p:blipFill>
        <p:spPr bwMode="auto">
          <a:xfrm>
            <a:off x="4572000" y="4868863"/>
            <a:ext cx="1655763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411413" y="4652963"/>
            <a:ext cx="22320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ОБРАЗЕЦ</a:t>
            </a:r>
            <a:endParaRPr lang="ru-RU" sz="32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2268538" y="2349500"/>
            <a:ext cx="431800" cy="3587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627313" y="2349500"/>
            <a:ext cx="431800" cy="3587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635375" y="115888"/>
            <a:ext cx="4892675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Тренирую зрительную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8" name="Picture 4" descr="https://i.pinimg.com/736x/68/78/88/687888ef3726602431b21430a37f4f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375" y="4816475"/>
            <a:ext cx="2279650" cy="29067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8748713" cy="7651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C00000"/>
                </a:solidFill>
              </a:rPr>
              <a:t>2.Найди в левом квадрате фигуры Д, Е, О и К. Впиши в фигуры их номера.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26626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6438" y="3284538"/>
            <a:ext cx="20875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4" descr="http://img-fotki.yandex.ru/get/9499/20573769.5c/0_94ba0_baaffd2e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4365625"/>
            <a:ext cx="2170112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4F8FB"/>
              </a:clrFrom>
              <a:clrTo>
                <a:srgbClr val="F4F8FB">
                  <a:alpha val="0"/>
                </a:srgbClr>
              </a:clrTo>
            </a:clrChange>
          </a:blip>
          <a:srcRect l="48920" t="54344" r="32782" b="32716"/>
          <a:stretch>
            <a:fillRect/>
          </a:stretch>
        </p:blipFill>
        <p:spPr bwMode="auto">
          <a:xfrm>
            <a:off x="1258888" y="1052513"/>
            <a:ext cx="3313112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D:\Презентации\Математика\Умники и умницы 2 класс\Тетрадь 2 класс\Часть 1. 1- 18 урок\Image003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7E6EB"/>
              </a:clrFrom>
              <a:clrTo>
                <a:srgbClr val="E7E6EB">
                  <a:alpha val="0"/>
                </a:srgbClr>
              </a:clrTo>
            </a:clrChange>
          </a:blip>
          <a:srcRect l="69504" t="54344" r="12198" b="31639"/>
          <a:stretch>
            <a:fillRect/>
          </a:stretch>
        </p:blipFill>
        <p:spPr bwMode="auto">
          <a:xfrm>
            <a:off x="4976813" y="1268413"/>
            <a:ext cx="2659062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435600" y="1557338"/>
            <a:ext cx="7207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80063" y="2997200"/>
            <a:ext cx="720725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4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88125" y="1628775"/>
            <a:ext cx="720725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5463" y="3068638"/>
            <a:ext cx="7207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7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s://i.pinimg.com/736x/ed/ff/b0/edffb03bc8a2a6791dca3f15639957f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0125" y="4310063"/>
            <a:ext cx="2713038" cy="358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75" y="188913"/>
            <a:ext cx="4752975" cy="4762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C00000"/>
                </a:solidFill>
              </a:rPr>
              <a:t>Найди 10 отличий.</a:t>
            </a:r>
            <a:endParaRPr lang="ru-RU" sz="2200" b="1" dirty="0">
              <a:solidFill>
                <a:srgbClr val="C00000"/>
              </a:solidFill>
            </a:endParaRPr>
          </a:p>
        </p:txBody>
      </p:sp>
      <p:pic>
        <p:nvPicPr>
          <p:cNvPr id="2765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8088" y="4076700"/>
            <a:ext cx="1585912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4" descr="http://062012.imgbb.ru/3/d/4/3d463216c34e82b7252688e61c2a208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5278438"/>
            <a:ext cx="2771775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 descr="G:\Разработки  2 класс 23-24\Холодова методички и уроки 2 класс\2 класс Умники и умницы новый\Умники и умницы 1 часть\4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765175"/>
            <a:ext cx="858996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s://i.pinimg.com/736x/3d/2c/9c/3d2c9cd5fbbad303a8e83bcf0323631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5" y="4022725"/>
            <a:ext cx="2852738" cy="3756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188913"/>
            <a:ext cx="5905500" cy="54768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ЛОГИЧЕСКИ – ПОИСКОВЫЕ ЗАДАНИЯ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0" y="908050"/>
            <a:ext cx="4103688" cy="1728788"/>
          </a:xfrm>
          <a:prstGeom prst="cloudCallout">
            <a:avLst>
              <a:gd name="adj1" fmla="val 1270"/>
              <a:gd name="adj2" fmla="val 1248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Собирались слова на «ай»,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Дружно водят каравай.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И ты попробуй поиграй,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Напиши слова на «ай».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8675" name="Picture 12" descr="новогодний клипарт (17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12175" y="188913"/>
            <a:ext cx="6318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4" descr="новогодний клипарт (6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6288" y="0"/>
            <a:ext cx="7477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0" descr="http://img-fotki.yandex.ru/get/9260/20573769.5c/0_94b99_aba662f1_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3860800"/>
            <a:ext cx="1428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508625" y="17732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625" y="24209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625" y="30686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435600" y="3789363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03800" y="1773238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сар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32363" y="2420938"/>
            <a:ext cx="935037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лиш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16463" y="3068638"/>
            <a:ext cx="1150937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урож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148263" y="3789363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8686" name="Picture 12" descr="http://img-fotki.yandex.ru/get/5804/goroshcko-tatjana.23/0_52b33_d89f7551_S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6084888" y="4292600"/>
            <a:ext cx="1727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s://i.pinimg.com/736x/c0/11/ea/c011ea55280ab980be383a32b356b1e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6250" y="3590925"/>
            <a:ext cx="3144838" cy="4175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60350"/>
            <a:ext cx="5472113" cy="5492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ЛОГИЧЕСКИ – ПОИСКОВЫЕ ЗАДАНИЯ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50825" y="908050"/>
            <a:ext cx="4105275" cy="1728788"/>
          </a:xfrm>
          <a:prstGeom prst="cloudCallout">
            <a:avLst>
              <a:gd name="adj1" fmla="val 1270"/>
              <a:gd name="adj2" fmla="val 1248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Собирались слова на «ай»,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Дружно водят каравай.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И ты попробуй поиграй,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Напиши слова на «ай».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9699" name="Picture 18" descr="http://img-fotki.yandex.ru/get/9347/20573769.5c/0_94b9d_c4727bc6_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573463"/>
            <a:ext cx="230346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2" descr="новогодний клипарт (17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12175" y="188913"/>
            <a:ext cx="6318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4" descr="новогодний клипарт (61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96288" y="0"/>
            <a:ext cx="7477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10" descr="http://img-fotki.yandex.ru/get/9260/20573769.5c/0_94b99_aba662f1_S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50" y="3860800"/>
            <a:ext cx="1428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508625" y="17732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625" y="24209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625" y="30686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625" y="3789363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932363" y="1773238"/>
            <a:ext cx="935037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реш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03800" y="2420938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чит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572000" y="3068638"/>
            <a:ext cx="1295400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трамв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932363" y="3789363"/>
            <a:ext cx="935037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лом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9711" name="Picture 30" descr="http://img-fotki.yandex.ru/get/9227/102699435.934/0_a8d32_6c79f615_XL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4292600"/>
            <a:ext cx="17843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2" name="Picture 12" descr="http://img-fotki.yandex.ru/get/5804/goroshcko-tatjana.23/0_52b33_d89f7551_S.jpg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6084888" y="4292600"/>
            <a:ext cx="17272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49275"/>
          </a:xfrm>
        </p:spPr>
        <p:txBody>
          <a:bodyPr/>
          <a:lstStyle/>
          <a:p>
            <a:r>
              <a:rPr lang="ru-RU" sz="2000" b="1" smtClean="0">
                <a:solidFill>
                  <a:srgbClr val="0070C0"/>
                </a:solidFill>
              </a:rPr>
              <a:t>ЛОГИЧЕСКИ – ПОИСКОВЫЕ ЗАДАНИЯ</a:t>
            </a:r>
            <a:endParaRPr lang="ru-RU" sz="2000" smtClean="0">
              <a:solidFill>
                <a:srgbClr val="0070C0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250825" y="549275"/>
            <a:ext cx="4105275" cy="1727200"/>
          </a:xfrm>
          <a:prstGeom prst="cloudCallout">
            <a:avLst>
              <a:gd name="adj1" fmla="val 1270"/>
              <a:gd name="adj2" fmla="val 12486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Собирались слова на «ай»,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Дружно водят каравай.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И ты попробуй поиграй,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Напиши слова на «ай».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0724" name="Picture 12" descr="новогодний клипарт (17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12175" y="188913"/>
            <a:ext cx="6318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4" descr="новогодний клипарт (6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96288" y="0"/>
            <a:ext cx="747712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0" descr="http://img-fotki.yandex.ru/get/9260/20573769.5c/0_94b99_aba662f1_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15250" y="3860800"/>
            <a:ext cx="1428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5508625" y="17732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625" y="24209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08625" y="3068638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508625" y="3789363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ай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263" y="1773238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148263" y="2420938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219700" y="3068638"/>
            <a:ext cx="936625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ч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076825" y="3789363"/>
            <a:ext cx="93503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chemeClr val="tx1"/>
                </a:solidFill>
              </a:rPr>
              <a:t>кр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30735" name="Picture 30" descr="http://img-fotki.yandex.ru/get/9227/102699435.934/0_a8d32_6c79f615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51500" y="4292600"/>
            <a:ext cx="1784350" cy="155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6" name="Picture 2" descr="https://i.pinimg.com/736x/de/bd/cf/debdcf069a4d13b860a23250d1ce275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3644900"/>
            <a:ext cx="3024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755650" y="333375"/>
            <a:ext cx="7920038" cy="1555750"/>
          </a:xfrm>
        </p:spPr>
        <p:txBody>
          <a:bodyPr/>
          <a:lstStyle/>
          <a:p>
            <a:r>
              <a:rPr lang="ru-RU" sz="2400" b="1" smtClean="0"/>
              <a:t>В «лесной школе» 14 учеников: лисят, волчат и медвежат. Меньше всего в школе волчат, а больше всего - лисят: их на 5 больше, чем волчат. Сколько в «лесной школе» лисят, волчат и медвежат?</a:t>
            </a:r>
            <a:endParaRPr lang="ru-RU" sz="2400" smtClean="0"/>
          </a:p>
        </p:txBody>
      </p:sp>
      <p:pic>
        <p:nvPicPr>
          <p:cNvPr id="31746" name="Picture 12" descr="мега детский клип арт 2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6438" y="1989138"/>
            <a:ext cx="2087562" cy="25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" descr="D:\клипарты\сказки\0_4bd2d_bac019cb_X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429000"/>
            <a:ext cx="1314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8" descr="http://img-fotki.yandex.ru/get/9361/102699435.961/0_abc0a_d7b67ee8_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644900"/>
            <a:ext cx="150653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6" descr="http://img-fotki.yandex.ru/get/9507/102699435.962/0_abc2e_e039d9f1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4365625"/>
            <a:ext cx="1450975" cy="173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Прямоугольник 39"/>
          <p:cNvSpPr/>
          <p:nvPr/>
        </p:nvSpPr>
        <p:spPr>
          <a:xfrm>
            <a:off x="2268538" y="2708275"/>
            <a:ext cx="863600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5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940425" y="2708275"/>
            <a:ext cx="863600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7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437063" y="3652838"/>
            <a:ext cx="863600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2</a:t>
            </a:r>
            <a:endParaRPr lang="ru-RU" sz="6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Прямоугольник 2"/>
          <p:cNvSpPr>
            <a:spLocks noChangeArrowheads="1"/>
          </p:cNvSpPr>
          <p:nvPr/>
        </p:nvSpPr>
        <p:spPr bwMode="auto">
          <a:xfrm>
            <a:off x="468313" y="404813"/>
            <a:ext cx="8424862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Две девочки и два мальчика из 2 класса соревновались в умении решать задачи. Всего ребята решили 11 задач, причём все - разное количество. Кто решил больше задач: мальчики или девочки, если один мальчик решил больше всех, а другой- меньше всех?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350" y="5805488"/>
            <a:ext cx="6838950" cy="83026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 МАЛЬЧИК  -  5 ЗАДАЧ2 МАЛЬЧИК – 1 ЗАДАЧУ = 6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 ДВОЧКА – 2 ЗАДАЧИ, ДРУГАЯ – 3 ЗАДАЧИ =5</a:t>
            </a:r>
            <a:endParaRPr lang="ru-RU" sz="2400" b="1" dirty="0"/>
          </a:p>
        </p:txBody>
      </p:sp>
      <p:pic>
        <p:nvPicPr>
          <p:cNvPr id="32771" name="Picture 2" descr="G:\01. Сайт .Архив\Клипарт\0b7f1fdf55dbc671ef3df58c2da770d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78"/>
          <a:stretch>
            <a:fillRect/>
          </a:stretch>
        </p:blipFill>
        <p:spPr bwMode="auto">
          <a:xfrm>
            <a:off x="5981700" y="2133600"/>
            <a:ext cx="2449513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3" descr="G:\01. Сайт .Архив\Клипарт\5dd56c1b95d2c532b8523be8a3f8e6f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2349500"/>
            <a:ext cx="1997075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151563"/>
            <a:ext cx="8229600" cy="7064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536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2" descr="http://data0.eklablog.com/tubes-passion/mod_article764138_9.png?106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4508500"/>
            <a:ext cx="244792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79388" y="549275"/>
            <a:ext cx="3816350" cy="2043113"/>
          </a:xfrm>
          <a:prstGeom prst="cloudCallout">
            <a:avLst>
              <a:gd name="adj1" fmla="val 4688"/>
              <a:gd name="adj2" fmla="val 89735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Как называют каждого из двух товарищей, живущих у бабуси из детской песенки?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7400" y="1916113"/>
            <a:ext cx="1944688" cy="100806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Гуси.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35375" y="115888"/>
            <a:ext cx="3432175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 оба глаза смотреть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0643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Расставь числа 6, 5, 4, 3, 2 и 1 в кружках так, чтобы сумма чисел вдоль каждой прямой равнялась 12.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3059113" y="1916113"/>
            <a:ext cx="3744912" cy="2376487"/>
          </a:xfrm>
          <a:prstGeom prst="triangl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843213" y="3860800"/>
            <a:ext cx="792162" cy="76993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708400" y="2636838"/>
            <a:ext cx="792163" cy="76993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500563" y="1700213"/>
            <a:ext cx="792162" cy="77152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364163" y="2636838"/>
            <a:ext cx="792162" cy="76993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227763" y="3860800"/>
            <a:ext cx="792162" cy="76993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500563" y="3860800"/>
            <a:ext cx="792162" cy="76993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3802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270" b="58939"/>
          <a:stretch>
            <a:fillRect/>
          </a:stretch>
        </p:blipFill>
        <p:spPr bwMode="auto">
          <a:xfrm>
            <a:off x="4140200" y="4508500"/>
            <a:ext cx="26638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772" t="12144" r="56958" b="54791"/>
          <a:stretch>
            <a:fillRect/>
          </a:stretch>
        </p:blipFill>
        <p:spPr bwMode="auto">
          <a:xfrm>
            <a:off x="2555875" y="4724400"/>
            <a:ext cx="18002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1187450" y="981075"/>
            <a:ext cx="2808288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6 + 5 + 1 = 12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187450" y="1557338"/>
            <a:ext cx="2808288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6 + 4 + 2 = 12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87450" y="2133600"/>
            <a:ext cx="2808288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5 + 4 + 3 = 12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5" name="Выноска-облако 24"/>
          <p:cNvSpPr/>
          <p:nvPr/>
        </p:nvSpPr>
        <p:spPr>
          <a:xfrm>
            <a:off x="250825" y="3789363"/>
            <a:ext cx="2339975" cy="1584325"/>
          </a:xfrm>
          <a:prstGeom prst="cloudCallout">
            <a:avLst>
              <a:gd name="adj1" fmla="val 58031"/>
              <a:gd name="adj2" fmla="val 38971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Какие числа использовали дважды?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6" name="Выноска-облако 25"/>
          <p:cNvSpPr/>
          <p:nvPr/>
        </p:nvSpPr>
        <p:spPr>
          <a:xfrm>
            <a:off x="6804025" y="4005263"/>
            <a:ext cx="2339975" cy="1584325"/>
          </a:xfrm>
          <a:prstGeom prst="cloudCallout">
            <a:avLst>
              <a:gd name="adj1" fmla="val -64795"/>
              <a:gd name="adj2" fmla="val 23166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Тогда их надо расположить в угловых кружках?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43213" y="3933825"/>
            <a:ext cx="720725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6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00563" y="1773238"/>
            <a:ext cx="719137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5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227763" y="3933825"/>
            <a:ext cx="720725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4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708400" y="2708275"/>
            <a:ext cx="719138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5600" y="2708275"/>
            <a:ext cx="720725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3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00563" y="3933825"/>
            <a:ext cx="719137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2" grpId="0"/>
      <p:bldP spid="23" grpId="0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G:\Разработки  2 класс 23-24\Холодова методички и уроки 2 класс\2 класс Умники и умницы новый\Умники и умницы 1 часть\46.png"/>
          <p:cNvPicPr>
            <a:picLocks noChangeAspect="1" noChangeArrowheads="1"/>
          </p:cNvPicPr>
          <p:nvPr/>
        </p:nvPicPr>
        <p:blipFill>
          <a:blip r:embed="rId2"/>
          <a:srcRect l="9106" t="2237" b="38496"/>
          <a:stretch>
            <a:fillRect/>
          </a:stretch>
        </p:blipFill>
        <p:spPr bwMode="auto">
          <a:xfrm>
            <a:off x="179388" y="106363"/>
            <a:ext cx="7416800" cy="656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G:\Разработки  2 класс 23-24\Холодова методички и уроки 2 класс\2 класс Умники и умницы новый\Умники и умницы 1 часть\46.png"/>
          <p:cNvPicPr>
            <a:picLocks noChangeAspect="1" noChangeArrowheads="1"/>
          </p:cNvPicPr>
          <p:nvPr/>
        </p:nvPicPr>
        <p:blipFill>
          <a:blip r:embed="rId2"/>
          <a:srcRect l="18484" t="65977" b="6670"/>
          <a:stretch>
            <a:fillRect/>
          </a:stretch>
        </p:blipFill>
        <p:spPr bwMode="auto">
          <a:xfrm>
            <a:off x="250825" y="981075"/>
            <a:ext cx="8539163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835150" y="188913"/>
            <a:ext cx="5905500" cy="54768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Учусь работать с информацией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5843" name="Picture 3" descr="G:\Разработки  2 класс 23-24\Холодова методички и уроки 2 класс\2 класс Умники и умницы новый\Умники и умницы 1 часть\47.png"/>
          <p:cNvPicPr>
            <a:picLocks noChangeAspect="1" noChangeArrowheads="1"/>
          </p:cNvPicPr>
          <p:nvPr/>
        </p:nvPicPr>
        <p:blipFill>
          <a:blip r:embed="rId3"/>
          <a:srcRect l="11520" t="2937" r="11819" b="90909"/>
          <a:stretch>
            <a:fillRect/>
          </a:stretch>
        </p:blipFill>
        <p:spPr bwMode="auto">
          <a:xfrm>
            <a:off x="323850" y="4941888"/>
            <a:ext cx="7999413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G:\01. Сайт .Архив\Клипарт\7ffa64d89365b0da7e4bade64e11460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597275"/>
            <a:ext cx="1635125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3" descr="G:\Разработки  2 класс 23-24\Холодова методички и уроки 2 класс\2 класс Умники и умницы новый\Умники и умницы 1 часть\47.png"/>
          <p:cNvPicPr>
            <a:picLocks noChangeAspect="1" noChangeArrowheads="1"/>
          </p:cNvPicPr>
          <p:nvPr/>
        </p:nvPicPr>
        <p:blipFill>
          <a:blip r:embed="rId2"/>
          <a:srcRect l="10272" t="10059" r="6174" b="35226"/>
          <a:stretch>
            <a:fillRect/>
          </a:stretch>
        </p:blipFill>
        <p:spPr bwMode="auto">
          <a:xfrm>
            <a:off x="323850" y="115888"/>
            <a:ext cx="7488238" cy="659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 descr="G:\01. Сайт .Архив\Клипарт\267eb7fb27a5a696d7deb15859dab58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DEF"/>
              </a:clrFrom>
              <a:clrTo>
                <a:srgbClr val="FBFDEF">
                  <a:alpha val="0"/>
                </a:srgbClr>
              </a:clrTo>
            </a:clrChange>
          </a:blip>
          <a:srcRect l="31030" r="22421"/>
          <a:stretch>
            <a:fillRect/>
          </a:stretch>
        </p:blipFill>
        <p:spPr bwMode="auto">
          <a:xfrm>
            <a:off x="7559675" y="3454400"/>
            <a:ext cx="1584325" cy="340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 descr="G:\Разработки  2 класс 23-24\Холодова методички и уроки 2 класс\2 класс Умники и умницы новый\Умники и умницы 1 часть\47.png"/>
          <p:cNvPicPr>
            <a:picLocks noChangeAspect="1" noChangeArrowheads="1"/>
          </p:cNvPicPr>
          <p:nvPr/>
        </p:nvPicPr>
        <p:blipFill>
          <a:blip r:embed="rId2"/>
          <a:srcRect l="4079" t="64774" r="7234" b="5682"/>
          <a:stretch>
            <a:fillRect/>
          </a:stretch>
        </p:blipFill>
        <p:spPr bwMode="auto">
          <a:xfrm>
            <a:off x="179388" y="981075"/>
            <a:ext cx="8674100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763713" y="260350"/>
            <a:ext cx="4608512" cy="5492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ГРАФОМОТОРИКА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200900" cy="1557338"/>
          </a:xfrm>
        </p:spPr>
        <p:txBody>
          <a:bodyPr/>
          <a:lstStyle/>
          <a:p>
            <a:r>
              <a:rPr lang="ru-RU" sz="2400" b="1" smtClean="0"/>
              <a:t>У Миши, Серёжи, Игоря и Коли были 3 удочки и один спиннинг. Напиши, что было у каждого мальчика, если у Серёжи с Колей и у Коли с Мишей были разные средства для рыбной ловли.</a:t>
            </a:r>
          </a:p>
        </p:txBody>
      </p:sp>
      <p:pic>
        <p:nvPicPr>
          <p:cNvPr id="38915" name="Picture 10" descr="user posted imag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289"/>
          <a:stretch>
            <a:fillRect/>
          </a:stretch>
        </p:blipFill>
        <p:spPr bwMode="auto">
          <a:xfrm>
            <a:off x="755650" y="4149725"/>
            <a:ext cx="134143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5662" r="70769"/>
          <a:stretch>
            <a:fillRect/>
          </a:stretch>
        </p:blipFill>
        <p:spPr bwMode="auto">
          <a:xfrm>
            <a:off x="1979613" y="2060575"/>
            <a:ext cx="13684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50825" y="3357563"/>
            <a:ext cx="1728788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Миша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63713" y="1989138"/>
            <a:ext cx="1728787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Серёжа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8263" y="2852738"/>
            <a:ext cx="1727200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Игорь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75463" y="2276475"/>
            <a:ext cx="1728787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Коля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" name="Picture 4" descr="http://aperfectworld.org/clipart/sports/fishing_pol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818054">
            <a:off x="2806700" y="3187700"/>
            <a:ext cx="16652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2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35600" y="3860800"/>
            <a:ext cx="15843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3" name="Picture 2" descr="D:\клипарты\Дети\3159883b972c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32588" y="2781300"/>
            <a:ext cx="1595437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http://go1.imgsmail.ru/imgpreview?key=13fc1bffa2bd1df0&amp;mb=imgdb_preview_545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292841">
            <a:off x="3742532" y="3609181"/>
            <a:ext cx="19939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4" descr="http://aperfectworld.org/clipart/sports/fishing_pol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818054">
            <a:off x="2959100" y="3340100"/>
            <a:ext cx="16652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 descr="http://aperfectworld.org/clipart/sports/fishing_pol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818054">
            <a:off x="3111500" y="3492500"/>
            <a:ext cx="16652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85185E-6 C 0.12083 -0.0169 0.24201 -0.03334 0.29132 -0.0391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3 0.03403 L -0.2217 0.0340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-0.09445 -0.03148 " pathEditMode="relative" ptsTypes="AA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9941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4149725"/>
            <a:ext cx="1655763" cy="213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12" descr="мега детский клип арт 2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3716338"/>
            <a:ext cx="2087563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3" name="Picture 2" descr="http://matveyrybka.ucoz.ru/_nw/26/s52494858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45662" r="70769"/>
          <a:stretch>
            <a:fillRect/>
          </a:stretch>
        </p:blipFill>
        <p:spPr bwMode="auto">
          <a:xfrm>
            <a:off x="2700338" y="3933825"/>
            <a:ext cx="1150937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284663" y="4635500"/>
            <a:ext cx="1295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6387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827088" y="549275"/>
            <a:ext cx="2808287" cy="2043113"/>
          </a:xfrm>
          <a:prstGeom prst="cloudCallout">
            <a:avLst>
              <a:gd name="adj1" fmla="val 424"/>
              <a:gd name="adj2" fmla="val 881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детёныша коровы?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7400" y="1916113"/>
            <a:ext cx="2449513" cy="100806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Телёнок.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14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16238" y="3644900"/>
            <a:ext cx="2778125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7411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827088" y="549275"/>
            <a:ext cx="2808287" cy="2043113"/>
          </a:xfrm>
          <a:prstGeom prst="cloudCallout">
            <a:avLst>
              <a:gd name="adj1" fmla="val 424"/>
              <a:gd name="adj2" fmla="val 881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отделяет голову от туловища?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7400" y="1916113"/>
            <a:ext cx="2449513" cy="100806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Шея.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8435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827088" y="549275"/>
            <a:ext cx="2808287" cy="2043113"/>
          </a:xfrm>
          <a:prstGeom prst="cloudCallout">
            <a:avLst>
              <a:gd name="adj1" fmla="val 424"/>
              <a:gd name="adj2" fmla="val 88137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время года перед зимой?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7400" y="1916113"/>
            <a:ext cx="2449513" cy="1008062"/>
          </a:xfrm>
          <a:prstGeom prst="cloudCallout">
            <a:avLst>
              <a:gd name="adj1" fmla="val -11733"/>
              <a:gd name="adj2" fmla="val 113702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Осень.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9459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07950" y="549275"/>
            <a:ext cx="3527425" cy="2043113"/>
          </a:xfrm>
          <a:prstGeom prst="cloudCallout">
            <a:avLst>
              <a:gd name="adj1" fmla="val 12148"/>
              <a:gd name="adj2" fmla="val 9133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Кому удалось убежать от трёх медведей?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625" y="1341438"/>
            <a:ext cx="3095625" cy="1008062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Машеньке.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" name="Picture 36" descr="http://img-fotki.yandex.ru/get/6713/102699435.930/0_a8852_7397efc4_S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3213100"/>
            <a:ext cx="101123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0483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07950" y="549275"/>
            <a:ext cx="3527425" cy="2043113"/>
          </a:xfrm>
          <a:prstGeom prst="cloudCallout">
            <a:avLst>
              <a:gd name="adj1" fmla="val 12148"/>
              <a:gd name="adj2" fmla="val 9133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него мы смотрим, чтобы увидеть себя.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625" y="1341438"/>
            <a:ext cx="3095625" cy="1008062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Зеркало.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alfaday.net/uploads/posts/2013-03/thumbs/1362235988_1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24" t="2969" r="3783" b="5006"/>
          <a:stretch>
            <a:fillRect/>
          </a:stretch>
        </p:blipFill>
        <p:spPr bwMode="auto">
          <a:xfrm>
            <a:off x="3419475" y="3284538"/>
            <a:ext cx="2074863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1507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07950" y="549275"/>
            <a:ext cx="4103688" cy="2043113"/>
          </a:xfrm>
          <a:prstGeom prst="cloudCallout">
            <a:avLst>
              <a:gd name="adj1" fmla="val 12148"/>
              <a:gd name="adj2" fmla="val 91333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 каком виде транспорта ехали медведи в сказке «</a:t>
            </a:r>
            <a:r>
              <a:rPr lang="ru-RU" sz="2400" b="1" dirty="0" err="1">
                <a:solidFill>
                  <a:schemeClr val="tx1"/>
                </a:solidFill>
              </a:rPr>
              <a:t>Тараканище</a:t>
            </a:r>
            <a:r>
              <a:rPr lang="ru-RU" sz="2400" b="1" dirty="0">
                <a:solidFill>
                  <a:schemeClr val="tx1"/>
                </a:solidFill>
              </a:rPr>
              <a:t>»?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625" y="765175"/>
            <a:ext cx="3095625" cy="1584325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На велосипеде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img0.liveinternet.ru/images/attach/c/2/68/795/68795504_1294229500_0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3789363"/>
            <a:ext cx="23955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064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2531" name="Picture 18" descr="Клипарт &quot;Зимний&quot;.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929" b="11765"/>
          <a:stretch>
            <a:fillRect/>
          </a:stretch>
        </p:blipFill>
        <p:spPr bwMode="auto">
          <a:xfrm>
            <a:off x="2771775" y="1989138"/>
            <a:ext cx="28797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мега детский клип арт 2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644900"/>
            <a:ext cx="1584325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0" descr="http://data0.eklablog.com/tubes-passion/mod_article764138_7.jpg?34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141663"/>
            <a:ext cx="18002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07950" y="549275"/>
            <a:ext cx="4608513" cy="2043113"/>
          </a:xfrm>
          <a:prstGeom prst="cloudCallout">
            <a:avLst>
              <a:gd name="adj1" fmla="val -5095"/>
              <a:gd name="adj2" fmla="val 87072"/>
            </a:avLst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Когда пешком идёшь, ты пешеход, а кто ты, если сел на пароход?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508625" y="765175"/>
            <a:ext cx="3095625" cy="1584325"/>
          </a:xfrm>
          <a:prstGeom prst="cloudCallout">
            <a:avLst>
              <a:gd name="adj1" fmla="val -11733"/>
              <a:gd name="adj2" fmla="val 16229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Пассажир.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go3.imgsmail.ru/imgpreview?key=3c2457eddeae1cba&amp;mb=imgdb_preview_23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3575" y="3213100"/>
            <a:ext cx="2663825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939</TotalTime>
  <Words>412</Words>
  <Application>Microsoft Office PowerPoint</Application>
  <PresentationFormat>Экран (4:3)</PresentationFormat>
  <Paragraphs>109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Calibri</vt:lpstr>
      <vt:lpstr>Arial</vt:lpstr>
      <vt:lpstr>Comic Sans MS</vt:lpstr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1.Вычеркни за 2 минуты только те фигуры, которые даны на образце</vt:lpstr>
      <vt:lpstr>2.Найди в левом квадрате фигуры Д, Е, О и К. Впиши в фигуры их номера.</vt:lpstr>
      <vt:lpstr>Найди 10 отличий.</vt:lpstr>
      <vt:lpstr>ЛОГИЧЕСКИ – ПОИСКОВЫЕ ЗАДАНИЯ</vt:lpstr>
      <vt:lpstr>ЛОГИЧЕСКИ – ПОИСКОВЫЕ ЗАДАНИЯ</vt:lpstr>
      <vt:lpstr>ЛОГИЧЕСКИ – ПОИСКОВЫЕ ЗАДАНИЯ</vt:lpstr>
      <vt:lpstr>В «лесной школе» 14 учеников: лисят, волчат и медвежат. Меньше всего в школе волчат, а больше всего - лисят: их на 5 больше, чем волчат. Сколько в «лесной школе» лисят, волчат и медвежат?</vt:lpstr>
      <vt:lpstr>Слайд 19</vt:lpstr>
      <vt:lpstr>Расставь числа 6, 5, 4, 3, 2 и 1 в кружках так, чтобы сумма чисел вдоль каждой прямой равнялась 12.</vt:lpstr>
      <vt:lpstr>Слайд 21</vt:lpstr>
      <vt:lpstr>Учусь работать с информацией</vt:lpstr>
      <vt:lpstr>Слайд 23</vt:lpstr>
      <vt:lpstr>Слайд 24</vt:lpstr>
      <vt:lpstr>У Миши, Серёжи, Игоря и Коли были 3 удочки и один спиннинг. Напиши, что было у каждого мальчика, если у Серёжи с Колей и у Коли с Мишей были разные средства для рыбной ловли.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112</cp:revision>
  <dcterms:modified xsi:type="dcterms:W3CDTF">2025-10-09T15:34:18Z</dcterms:modified>
</cp:coreProperties>
</file>